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3" r:id="rId6"/>
    <p:sldId id="262" r:id="rId7"/>
    <p:sldId id="261" r:id="rId8"/>
    <p:sldId id="264" r:id="rId9"/>
    <p:sldId id="265" r:id="rId10"/>
    <p:sldId id="266" r:id="rId11"/>
    <p:sldId id="276" r:id="rId12"/>
    <p:sldId id="275" r:id="rId13"/>
    <p:sldId id="271" r:id="rId14"/>
    <p:sldId id="272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2"/>
    <p:restoredTop sz="91458"/>
  </p:normalViewPr>
  <p:slideViewPr>
    <p:cSldViewPr snapToGrid="0" snapToObjects="1">
      <p:cViewPr>
        <p:scale>
          <a:sx n="70" d="100"/>
          <a:sy n="70" d="100"/>
        </p:scale>
        <p:origin x="88" y="-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4214F-1F1E-3740-8B61-FC5FD400F1D3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9235BC-46EE-5B49-87D9-496E10078C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39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95853C-4AB5-5E41-AC74-F564154B996B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7A49C4-E5A7-1349-B4A4-9415FFF0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32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Stationary Time Series: data does not have any upward or downward trend or seasonal effects. Mean or variance are consistent over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A49C4-E5A7-1349-B4A4-9415FFF0CC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0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A49C4-E5A7-1349-B4A4-9415FFF0CC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42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Extracting Seasonality and Trend from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A49C4-E5A7-1349-B4A4-9415FFF0CC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1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 err="1" smtClean="0"/>
              <a:t>decing</a:t>
            </a:r>
            <a:r>
              <a:rPr lang="en-US" dirty="0" smtClean="0"/>
              <a:t> the lag </a:t>
            </a:r>
            <a:r>
              <a:rPr lang="en-US" dirty="0" err="1" smtClean="0"/>
              <a:t>lenght</a:t>
            </a:r>
            <a:r>
              <a:rPr lang="en-US" dirty="0" smtClean="0"/>
              <a:t> for AR or ARMA Models which one should be considered.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A49C4-E5A7-1349-B4A4-9415FFF0CC1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02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7A49C4-E5A7-1349-B4A4-9415FFF0CC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8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1/24/19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1/24/19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1" b="4106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10B1DD0-264A-47E3-A16A-C87AFA51E6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xmlns="" id="{69C1BB7B-F21E-41A2-B30C-D8507B9602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xmlns="" id="{DF6D7DDE-F8A1-4105-9729-F9EB5F81A3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2"/>
                </a:solidFill>
              </a:rPr>
              <a:t>ETF/STOCK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 Time Series FORECASTING</a:t>
            </a:r>
          </a:p>
        </p:txBody>
      </p:sp>
    </p:spTree>
    <p:extLst>
      <p:ext uri="{BB962C8B-B14F-4D97-AF65-F5344CB8AC3E}">
        <p14:creationId xmlns:p14="http://schemas.microsoft.com/office/powerpoint/2010/main" val="162472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841358"/>
            <a:ext cx="6900380" cy="5175284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Arima Model</a:t>
            </a:r>
          </a:p>
        </p:txBody>
      </p:sp>
    </p:spTree>
    <p:extLst>
      <p:ext uri="{BB962C8B-B14F-4D97-AF65-F5344CB8AC3E}">
        <p14:creationId xmlns:p14="http://schemas.microsoft.com/office/powerpoint/2010/main" val="3397357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6D7D7F0C-622D-4D84-A68D-C1AF54B634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0136" y="241789"/>
            <a:ext cx="4018839" cy="2035628"/>
          </a:xfrm>
        </p:spPr>
        <p:txBody>
          <a:bodyPr>
            <a:normAutofit/>
          </a:bodyPr>
          <a:lstStyle/>
          <a:p>
            <a:r>
              <a:rPr lang="en-US" dirty="0"/>
              <a:t>Model Error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02A2E7B6-CE50-4B96-A981-2A0250732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99" y="1854200"/>
            <a:ext cx="5372676" cy="20998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99" y="3954014"/>
            <a:ext cx="5372676" cy="29039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4200"/>
            <a:ext cx="5306457" cy="50037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93304" y="140189"/>
            <a:ext cx="3800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Resampled 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160226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362DFFC-4DCC-48EE-B781-94D04B95F1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BC2BFD-F967-6545-8FFD-89F0B7D2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745" y="-1040266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en-US" sz="5400" dirty="0">
                <a:solidFill>
                  <a:schemeClr val="bg2"/>
                </a:solidFill>
              </a:rPr>
              <a:t>Forecast EFA closing Price</a:t>
            </a:r>
            <a:br>
              <a:rPr lang="en-US" sz="5400" dirty="0">
                <a:solidFill>
                  <a:schemeClr val="bg2"/>
                </a:solidFill>
              </a:rPr>
            </a:br>
            <a:endParaRPr lang="en-US" sz="5400" dirty="0">
              <a:solidFill>
                <a:schemeClr val="bg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8B8B265-E68C-4B64-9238-781F0102C5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CDE36B-CDF8-D64B-99BE-5658F5B3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120" y="376"/>
            <a:ext cx="6659880" cy="34781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1A4D08-9B6B-7C4F-97A0-CC5F5FF39936}"/>
              </a:ext>
            </a:extLst>
          </p:cNvPr>
          <p:cNvSpPr txBox="1"/>
          <p:nvPr/>
        </p:nvSpPr>
        <p:spPr>
          <a:xfrm>
            <a:off x="7432431" y="234462"/>
            <a:ext cx="198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Monthly Resample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A2DF66D-089A-A449-BDA7-6379E68A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637" y="3478562"/>
            <a:ext cx="6645363" cy="3379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93E00B9-DA10-4B4B-89EE-BCD0B6C92C56}"/>
              </a:ext>
            </a:extLst>
          </p:cNvPr>
          <p:cNvSpPr txBox="1"/>
          <p:nvPr/>
        </p:nvSpPr>
        <p:spPr>
          <a:xfrm>
            <a:off x="7683349" y="3420147"/>
            <a:ext cx="189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Weekly Resample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D09D339D-D7E8-8B47-B925-5C1BE8A80A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63" y="2410377"/>
            <a:ext cx="3618060" cy="444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468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6D7D7F0C-622D-4D84-A68D-C1AF54B634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31373"/>
            <a:ext cx="4018839" cy="20356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Some Predictions</a:t>
            </a:r>
          </a:p>
        </p:txBody>
      </p:sp>
      <p:sp>
        <p:nvSpPr>
          <p:cNvPr id="33" name="Content Placeholder 32">
            <a:extLst>
              <a:ext uri="{FF2B5EF4-FFF2-40B4-BE49-F238E27FC236}">
                <a16:creationId xmlns:a16="http://schemas.microsoft.com/office/drawing/2014/main" xmlns="" id="{446CA8B8-EE3C-453E-8811-770863372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1" y="2312250"/>
            <a:ext cx="4010296" cy="3472543"/>
          </a:xfrm>
        </p:spPr>
        <p:txBody>
          <a:bodyPr>
            <a:normAutofit/>
          </a:bodyPr>
          <a:lstStyle/>
          <a:p>
            <a:r>
              <a:rPr lang="en-US" sz="1800" dirty="0"/>
              <a:t>Using resampled weekly Data forecast model </a:t>
            </a:r>
          </a:p>
          <a:p>
            <a:r>
              <a:rPr lang="en-US" sz="1800" dirty="0"/>
              <a:t>Showing Upper and Lower confidence levels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02A2E7B6-CE50-4B96-A981-2A02507328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84" y="0"/>
            <a:ext cx="3377816" cy="24118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2433126"/>
            <a:ext cx="3282064" cy="19927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-1"/>
            <a:ext cx="3282064" cy="2466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120" y="4425850"/>
            <a:ext cx="3282064" cy="24537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84" y="2336146"/>
            <a:ext cx="3377816" cy="2089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184" y="4415427"/>
            <a:ext cx="3377816" cy="246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8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9130" y="110010"/>
            <a:ext cx="5972774" cy="609412"/>
          </a:xfrm>
          <a:effectLst>
            <a:glow rad="127000">
              <a:schemeClr val="accent1"/>
            </a:glow>
          </a:effectLst>
        </p:spPr>
        <p:txBody>
          <a:bodyPr>
            <a:normAutofit fontScale="90000"/>
          </a:bodyPr>
          <a:lstStyle/>
          <a:p>
            <a:r>
              <a:rPr lang="en-US" dirty="0"/>
              <a:t>Actual Price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A67E2D8A-19BE-48A0-889C-CCAC02348C9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9056"/>
            <a:ext cx="12191999" cy="60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63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Content Placeholder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" r="1" b="1"/>
          <a:stretch/>
        </p:blipFill>
        <p:spPr>
          <a:xfrm>
            <a:off x="-1" y="10"/>
            <a:ext cx="1218865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2078F889-8780-48D5-8B9E-DF8B130637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>
                <a:solidFill>
                  <a:schemeClr val="bg2"/>
                </a:solidFill>
              </a:rPr>
              <a:t>Future Improvements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3A4CABA2-22A0-44B2-BD92-28FF73FCE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xmlns="" id="{9DC0F786-C24D-4185-9F5C-E279BB34A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Add more data from other sources</a:t>
            </a:r>
          </a:p>
          <a:p>
            <a:r>
              <a:rPr lang="en-US" dirty="0">
                <a:solidFill>
                  <a:schemeClr val="bg2"/>
                </a:solidFill>
              </a:rPr>
              <a:t>Event driven analysis</a:t>
            </a:r>
          </a:p>
          <a:p>
            <a:r>
              <a:rPr lang="en-US" dirty="0">
                <a:solidFill>
                  <a:schemeClr val="bg2"/>
                </a:solidFill>
              </a:rPr>
              <a:t>Extra visualization for close price</a:t>
            </a:r>
          </a:p>
          <a:p>
            <a:r>
              <a:rPr lang="en-US" dirty="0">
                <a:solidFill>
                  <a:schemeClr val="bg2"/>
                </a:solidFill>
              </a:rPr>
              <a:t>Recurrent neural network with LSTM</a:t>
            </a:r>
          </a:p>
          <a:p>
            <a:r>
              <a:rPr lang="en-US" dirty="0">
                <a:solidFill>
                  <a:schemeClr val="bg2"/>
                </a:solidFill>
              </a:rPr>
              <a:t>Add more variables to predict the adjusted close price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635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078F889-8780-48D5-8B9E-DF8B130637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A4CABA2-22A0-44B2-BD92-28FF73FCEA2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2"/>
                </a:solidFill>
              </a:rPr>
              <a:t>Kyle Powers </a:t>
            </a:r>
          </a:p>
          <a:p>
            <a:r>
              <a:rPr lang="en-US">
                <a:solidFill>
                  <a:schemeClr val="bg2"/>
                </a:solidFill>
              </a:rPr>
              <a:t>Marcello Urquieta</a:t>
            </a:r>
          </a:p>
        </p:txBody>
      </p:sp>
    </p:spTree>
    <p:extLst>
      <p:ext uri="{BB962C8B-B14F-4D97-AF65-F5344CB8AC3E}">
        <p14:creationId xmlns:p14="http://schemas.microsoft.com/office/powerpoint/2010/main" val="341850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3B91B61-BFCA-4647-957E-A8269BE46F3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Our Objective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9"/>
          <a:stretch/>
        </p:blipFill>
        <p:spPr>
          <a:xfrm>
            <a:off x="-1" y="10"/>
            <a:ext cx="437354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2D1D7C6-1C89-420C-8D35-48365416711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/>
          <p:cNvSpPr txBox="1"/>
          <p:nvPr/>
        </p:nvSpPr>
        <p:spPr>
          <a:xfrm>
            <a:off x="5016241" y="1896534"/>
            <a:ext cx="6176776" cy="3581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The objective of our project is neither to build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a system that makes billions nor to waste billions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But the objective is to develop a system that finds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the direction of change of ETF/STOCK prices based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on the co-relations between STOCK prices and help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the investors in the stock market in taking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a decision whether to buy/sell/hold a ETF or stock by 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dirty="0">
                <a:solidFill>
                  <a:schemeClr val="tx2"/>
                </a:solidFill>
              </a:rPr>
              <a:t>providing the results in-terms of visualizations</a:t>
            </a:r>
          </a:p>
        </p:txBody>
      </p:sp>
    </p:spTree>
    <p:extLst>
      <p:ext uri="{BB962C8B-B14F-4D97-AF65-F5344CB8AC3E}">
        <p14:creationId xmlns:p14="http://schemas.microsoft.com/office/powerpoint/2010/main" val="391538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1018593"/>
            <a:ext cx="6900380" cy="4820813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The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Time series </a:t>
            </a:r>
          </a:p>
        </p:txBody>
      </p:sp>
    </p:spTree>
    <p:extLst>
      <p:ext uri="{BB962C8B-B14F-4D97-AF65-F5344CB8AC3E}">
        <p14:creationId xmlns:p14="http://schemas.microsoft.com/office/powerpoint/2010/main" val="588051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987992"/>
            <a:ext cx="6900380" cy="4882016"/>
          </a:xfrm>
          <a:prstGeom prst="rect">
            <a:avLst/>
          </a:prstGeom>
        </p:spPr>
      </p:pic>
      <p:sp>
        <p:nvSpPr>
          <p:cNvPr id="15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cap="all"/>
              <a:t>Checking For Stationarity</a:t>
            </a:r>
            <a:br>
              <a:rPr lang="en-US" sz="3700" cap="all"/>
            </a:br>
            <a:endParaRPr lang="en-US" sz="3700" cap="al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dirty="0"/>
              <a:t>Results </a:t>
            </a:r>
            <a:r>
              <a:rPr lang="mr-IN" dirty="0"/>
              <a:t>–</a:t>
            </a:r>
            <a:r>
              <a:rPr lang="en-US" dirty="0"/>
              <a:t> Not so good</a:t>
            </a:r>
          </a:p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905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xmlns="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7922" y="1527443"/>
            <a:ext cx="3053039" cy="106081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cap="all"/>
              <a:t>Eliminating trend and seasonality</a:t>
            </a:r>
            <a:endParaRPr lang="en-US" sz="3200" cap="al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95" y="640080"/>
            <a:ext cx="6392940" cy="557784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>
              <a:schemeClr val="accent1">
                <a:alpha val="51000"/>
              </a:schemeClr>
            </a:glo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07923" y="2998103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/>
              <a:t>Results of Dickey-Fuller Test:</a:t>
            </a:r>
          </a:p>
        </p:txBody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xmlns="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82642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24E16E8-84BF-4D4C-A746-2537B1C15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F890A3A2-97E0-41D2-BD93-30D3DFA73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718CB90A-6005-4951-84F5-70B5863EF7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104E08B-FB60-4434-B4E7-0A7C457D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C374E83A-C52E-4001-A061-8E9BFBF3BE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Exponential Moving Average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524" y="4804850"/>
            <a:ext cx="528487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Results of Dickey-Fuller Test: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4" r="6296"/>
          <a:stretch/>
        </p:blipFill>
        <p:spPr>
          <a:xfrm>
            <a:off x="6637334" y="-2"/>
            <a:ext cx="5537200" cy="3429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4800" y="3429000"/>
            <a:ext cx="55372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60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624E16E8-84BF-4D4C-A746-2537B1C159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xmlns="" id="{F890A3A2-97E0-41D2-BD93-30D3DFA732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xmlns="" id="{718CB90A-6005-4951-84F5-70B5863EF7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xmlns="" id="{6104E08B-FB60-4434-B4E7-0A7C457D728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xmlns="" id="{C374E83A-C52E-4001-A061-8E9BFBF3BEA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522" y="1480930"/>
            <a:ext cx="5301138" cy="325432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 dirty="0"/>
              <a:t>Log Moving Average Diff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8524" y="4804850"/>
            <a:ext cx="5284876" cy="108623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300" dirty="0"/>
              <a:t>Results of Dickey-Fuller Test: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1" r="12711" b="3"/>
          <a:stretch/>
        </p:blipFill>
        <p:spPr>
          <a:xfrm>
            <a:off x="6146801" y="-2"/>
            <a:ext cx="6045200" cy="31877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1" y="3187700"/>
            <a:ext cx="6045199" cy="363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512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xmlns="" id="{1D868099-6145-4BC0-A5EA-74BEF1776B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611" y="11362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dirty="0"/>
              <a:t>Decomposition</a:t>
            </a:r>
            <a:br>
              <a:rPr lang="en-US" sz="2800" cap="all" dirty="0"/>
            </a:br>
            <a:endParaRPr lang="en-US" sz="2800" cap="all" dirty="0"/>
          </a:p>
        </p:txBody>
      </p:sp>
      <p:pic>
        <p:nvPicPr>
          <p:cNvPr id="1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62799" cy="4086859"/>
          </a:xfrm>
          <a:prstGeom prst="rect">
            <a:avLst/>
          </a:prstGeom>
        </p:spPr>
      </p:pic>
      <p:sp>
        <p:nvSpPr>
          <p:cNvPr id="25" name="Freeform 6">
            <a:extLst>
              <a:ext uri="{FF2B5EF4-FFF2-40B4-BE49-F238E27FC236}">
                <a16:creationId xmlns:a16="http://schemas.microsoft.com/office/drawing/2014/main" xmlns="" id="{CC1026F7-DECB-49B4-A565-518BBA4454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6859"/>
            <a:ext cx="7162800" cy="2771141"/>
          </a:xfrm>
        </p:spPr>
      </p:pic>
      <p:sp>
        <p:nvSpPr>
          <p:cNvPr id="11" name="TextBox 10"/>
          <p:cNvSpPr txBox="1"/>
          <p:nvPr/>
        </p:nvSpPr>
        <p:spPr>
          <a:xfrm>
            <a:off x="8462611" y="1939792"/>
            <a:ext cx="3195989" cy="37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2000"/>
              </a:lnSpc>
              <a:spcAft>
                <a:spcPts val="600"/>
              </a:spcAft>
            </a:pPr>
            <a:r>
              <a:rPr lang="en-US" dirty="0"/>
              <a:t>Results of Dickey-Fuller Test:</a:t>
            </a:r>
          </a:p>
        </p:txBody>
      </p:sp>
    </p:spTree>
    <p:extLst>
      <p:ext uri="{BB962C8B-B14F-4D97-AF65-F5344CB8AC3E}">
        <p14:creationId xmlns:p14="http://schemas.microsoft.com/office/powerpoint/2010/main" val="3230144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449BC34D-9C23-4D6D-8213-1F471AF85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xmlns="" id="{FA0F5D6C-5025-4D7E-82DD-C2C6FDA1E75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xmlns="" id="{E2AF2C17-4AB4-4402-B84B-129EF95D16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1E954AF0-B5CC-4A16-ACDA-675B5694F2C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75" y="893111"/>
            <a:ext cx="6900380" cy="5071778"/>
          </a:xfrm>
          <a:prstGeom prst="rect">
            <a:avLst/>
          </a:prstGeom>
        </p:spPr>
      </p:pic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325322DD-3792-4947-A96A-1B6D9D7869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all"/>
              <a:t>ACF &amp; PACF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2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/>
              <a:t>plots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55700" y="1600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318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237</Words>
  <Application>Microsoft Macintosh PowerPoint</Application>
  <PresentationFormat>Widescreen</PresentationFormat>
  <Paragraphs>51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Franklin Gothic Book</vt:lpstr>
      <vt:lpstr>Mangal</vt:lpstr>
      <vt:lpstr>Crop</vt:lpstr>
      <vt:lpstr>ETF/STOCK  Time Series FORECASTING</vt:lpstr>
      <vt:lpstr>Our Objective</vt:lpstr>
      <vt:lpstr>The Process</vt:lpstr>
      <vt:lpstr>Checking For Stationarity </vt:lpstr>
      <vt:lpstr>Eliminating trend and seasonality</vt:lpstr>
      <vt:lpstr>Exponential Moving Average</vt:lpstr>
      <vt:lpstr>Log Moving Average Diff</vt:lpstr>
      <vt:lpstr>Decomposition </vt:lpstr>
      <vt:lpstr>ACF &amp; PACF </vt:lpstr>
      <vt:lpstr>Arima Model</vt:lpstr>
      <vt:lpstr>Model Error</vt:lpstr>
      <vt:lpstr>Forecast EFA closing Price </vt:lpstr>
      <vt:lpstr>Some Predictions</vt:lpstr>
      <vt:lpstr>Actual Price Comparison</vt:lpstr>
      <vt:lpstr>Future Improvements</vt:lpstr>
      <vt:lpstr>Thank you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ETF/STOCK  Time Series FORECASTING</dc:title>
  <dc:creator>Kyle Powers</dc:creator>
  <cp:lastModifiedBy>marcello urquieta</cp:lastModifiedBy>
  <cp:revision>9</cp:revision>
  <dcterms:created xsi:type="dcterms:W3CDTF">2019-01-24T13:46:29Z</dcterms:created>
  <dcterms:modified xsi:type="dcterms:W3CDTF">2019-01-25T00:06:39Z</dcterms:modified>
</cp:coreProperties>
</file>